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64" r:id="rId4"/>
    <p:sldId id="265" r:id="rId5"/>
    <p:sldId id="266" r:id="rId6"/>
    <p:sldId id="290" r:id="rId7"/>
    <p:sldId id="268" r:id="rId8"/>
    <p:sldId id="289" r:id="rId9"/>
    <p:sldId id="29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5D0"/>
    <a:srgbClr val="E58D65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 snapToGrid="0" showGuide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55;&#1072;&#1074;&#1083;&#1076;&#1072;&#1088;&#1089;&#1082;&#1072;&#1103;\&#1063;&#1077;&#1088;&#1085;&#1086;&#1074;&#1080;&#1082;%20&#1055;&#1072;&#1074;&#1083;&#108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55;&#1072;&#1074;&#1083;&#1076;&#1072;&#1088;&#1089;&#1082;&#1072;&#1103;\&#1063;&#1077;&#1088;&#1085;&#1086;&#1074;&#1080;&#1082;%20&#1055;&#1072;&#1074;&#1083;&#1086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55;&#1072;&#1074;&#1083;&#1076;&#1072;&#1088;&#1089;&#1082;&#1072;&#1103;\&#1063;&#1077;&#1088;&#1085;&#1086;&#1074;&#1080;&#1082;%20&#1055;&#1072;&#1074;&#1083;&#108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55;&#1072;&#1074;&#1083;&#1076;&#1072;&#1088;&#1089;&#1082;&#1072;&#1103;\&#1063;&#1077;&#1088;&#1085;&#1086;&#1074;&#1080;&#1082;%20&#1055;&#1072;&#1074;&#1083;&#108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55;&#1072;&#1074;&#1083;&#1076;&#1072;&#1088;&#1089;&#1082;&#1072;&#1103;\&#1063;&#1077;&#1088;&#1085;&#1086;&#1074;&#1080;&#1082;%20&#1055;&#1072;&#1074;&#1083;&#1086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55;&#1072;&#1074;&#1083;&#1076;&#1072;&#1088;&#1089;&#1082;&#1072;&#1103;\&#1063;&#1077;&#1088;&#1085;&#1086;&#1074;&#1080;&#1082;%20&#1055;&#1072;&#1074;&#1083;&#108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55;&#1072;&#1074;&#1083;&#1076;&#1072;&#1088;&#1089;&#1082;&#1072;&#1103;\&#1063;&#1077;&#1088;&#1085;&#1086;&#1074;&#1080;&#1082;%20&#1055;&#1072;&#1074;&#1083;&#1086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55;&#1072;&#1074;&#1083;&#1076;&#1072;&#1088;&#1089;&#1082;&#1072;&#1103;\&#1063;&#1077;&#1088;&#1085;&#1086;&#1074;&#1080;&#1082;%20&#1055;&#1072;&#1074;&#1083;&#1086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55;&#1072;&#1074;&#1083;&#1076;&#1072;&#1088;&#1089;&#1082;&#1072;&#1103;\&#1063;&#1077;&#1088;&#1085;&#1086;&#1074;&#1080;&#1082;%20&#1055;&#1072;&#1074;&#1083;&#1086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55;&#1072;&#1074;&#1083;&#1076;&#1072;&#1088;&#1089;&#1082;&#1072;&#1103;\&#1063;&#1077;&#1088;&#1085;&#1086;&#1074;&#1080;&#1082;%20&#1055;&#1072;&#1074;&#1083;&#1086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сайта'!$C$2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90-4E4A-BFCB-F4AD8D4D04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сайта'!$A$3:$A$22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Северо-Казахстанская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г. Шымкент</c:v>
                </c:pt>
                <c:pt idx="8">
                  <c:v>Павлодарская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Западно-Казахстанская</c:v>
                </c:pt>
                <c:pt idx="12">
                  <c:v>Алматинская</c:v>
                </c:pt>
                <c:pt idx="13">
                  <c:v>Восточно-Казахстанская</c:v>
                </c:pt>
                <c:pt idx="14">
                  <c:v>Актюбинская </c:v>
                </c:pt>
                <c:pt idx="15">
                  <c:v>Мангистауская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'ДЛЯ сайта'!$C$3:$C$22</c:f>
              <c:numCache>
                <c:formatCode>#,##0</c:formatCode>
                <c:ptCount val="20"/>
                <c:pt idx="0">
                  <c:v>1207.9548</c:v>
                </c:pt>
                <c:pt idx="1">
                  <c:v>1226.5576999999998</c:v>
                </c:pt>
                <c:pt idx="2">
                  <c:v>1536.7538999999999</c:v>
                </c:pt>
                <c:pt idx="3">
                  <c:v>1873.3315</c:v>
                </c:pt>
                <c:pt idx="4">
                  <c:v>1907.2371000000001</c:v>
                </c:pt>
                <c:pt idx="5">
                  <c:v>1931.4277999999999</c:v>
                </c:pt>
                <c:pt idx="6">
                  <c:v>2302.5767000000001</c:v>
                </c:pt>
                <c:pt idx="7">
                  <c:v>2445.6750999999999</c:v>
                </c:pt>
                <c:pt idx="8">
                  <c:v>2547.5315000000001</c:v>
                </c:pt>
                <c:pt idx="9">
                  <c:v>2699.0120000000002</c:v>
                </c:pt>
                <c:pt idx="10">
                  <c:v>2711.5742</c:v>
                </c:pt>
                <c:pt idx="11">
                  <c:v>3026.0116000000003</c:v>
                </c:pt>
                <c:pt idx="12">
                  <c:v>3093.2097000000003</c:v>
                </c:pt>
                <c:pt idx="13">
                  <c:v>3123.0221000000001</c:v>
                </c:pt>
                <c:pt idx="14">
                  <c:v>3157.1127000000001</c:v>
                </c:pt>
                <c:pt idx="15">
                  <c:v>3523.3412000000003</c:v>
                </c:pt>
                <c:pt idx="16">
                  <c:v>5119.5842999999995</c:v>
                </c:pt>
                <c:pt idx="17">
                  <c:v>7840.6054000000004</c:v>
                </c:pt>
                <c:pt idx="18">
                  <c:v>9682.3409000000011</c:v>
                </c:pt>
                <c:pt idx="19">
                  <c:v>14591.9601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0-4E4A-BFCB-F4AD8D4D04D0}"/>
            </c:ext>
          </c:extLst>
        </c:ser>
        <c:ser>
          <c:idx val="1"/>
          <c:order val="1"/>
          <c:tx>
            <c:strRef>
              <c:f>'ДЛЯ сайта'!$B$2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90-4E4A-BFCB-F4AD8D4D04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сайта'!$A$3:$A$22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Северо-Казахстанская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г. Шымкент</c:v>
                </c:pt>
                <c:pt idx="8">
                  <c:v>Павлодарская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Западно-Казахстанская</c:v>
                </c:pt>
                <c:pt idx="12">
                  <c:v>Алматинская</c:v>
                </c:pt>
                <c:pt idx="13">
                  <c:v>Восточно-Казахстанская</c:v>
                </c:pt>
                <c:pt idx="14">
                  <c:v>Актюбинская </c:v>
                </c:pt>
                <c:pt idx="15">
                  <c:v>Мангистауская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'ДЛЯ сайта'!$B$3:$B$22</c:f>
              <c:numCache>
                <c:formatCode>#,##0</c:formatCode>
                <c:ptCount val="20"/>
                <c:pt idx="0">
                  <c:v>386.15300000000002</c:v>
                </c:pt>
                <c:pt idx="1">
                  <c:v>59.773000000000003</c:v>
                </c:pt>
                <c:pt idx="2">
                  <c:v>390.03800000000001</c:v>
                </c:pt>
                <c:pt idx="3">
                  <c:v>331.34899999999999</c:v>
                </c:pt>
                <c:pt idx="4">
                  <c:v>391.16199999999998</c:v>
                </c:pt>
                <c:pt idx="5">
                  <c:v>359.06400000000002</c:v>
                </c:pt>
                <c:pt idx="6">
                  <c:v>604.077</c:v>
                </c:pt>
                <c:pt idx="7">
                  <c:v>1203.7049999999999</c:v>
                </c:pt>
                <c:pt idx="8">
                  <c:v>504.20800000000003</c:v>
                </c:pt>
                <c:pt idx="9">
                  <c:v>568.70600000000002</c:v>
                </c:pt>
                <c:pt idx="10">
                  <c:v>772.10799999999995</c:v>
                </c:pt>
                <c:pt idx="11">
                  <c:v>1005.861</c:v>
                </c:pt>
                <c:pt idx="12">
                  <c:v>1462.65</c:v>
                </c:pt>
                <c:pt idx="13">
                  <c:v>697.85799999999995</c:v>
                </c:pt>
                <c:pt idx="14">
                  <c:v>853.79300000000001</c:v>
                </c:pt>
                <c:pt idx="15">
                  <c:v>987.47799999999995</c:v>
                </c:pt>
                <c:pt idx="16">
                  <c:v>1010.494</c:v>
                </c:pt>
                <c:pt idx="17">
                  <c:v>5837.5060000000003</c:v>
                </c:pt>
                <c:pt idx="18">
                  <c:v>2426.7640000000001</c:v>
                </c:pt>
                <c:pt idx="19">
                  <c:v>7751.5810000000001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0-4E4A-BFCB-F4AD8D4D0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80444688"/>
        <c:axId val="1784433776"/>
      </c:barChart>
      <c:catAx>
        <c:axId val="178044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84433776"/>
        <c:crosses val="autoZero"/>
        <c:auto val="1"/>
        <c:lblAlgn val="ctr"/>
        <c:lblOffset val="100"/>
        <c:noMultiLvlLbl val="0"/>
      </c:catAx>
      <c:valAx>
        <c:axId val="178443377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78044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2.6382406964623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E0-44D4-87AD-25B63320C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отраслям'!$H$26:$H$31</c:f>
              <c:strCache>
                <c:ptCount val="6"/>
                <c:pt idx="0">
                  <c:v>Прочее</c:v>
                </c:pt>
                <c:pt idx="1">
                  <c:v>Обрабатывающая промышленность</c:v>
                </c:pt>
                <c:pt idx="2">
                  <c:v>Транспорт и складирование</c:v>
                </c:pt>
                <c:pt idx="3">
                  <c:v>Услуги</c:v>
                </c:pt>
                <c:pt idx="4">
                  <c:v>Сельское хоз.</c:v>
                </c:pt>
                <c:pt idx="5">
                  <c:v>Торговля</c:v>
                </c:pt>
              </c:strCache>
            </c:strRef>
          </c:cat>
          <c:val>
            <c:numRef>
              <c:f>'по отраслям'!$I$26:$I$31</c:f>
              <c:numCache>
                <c:formatCode>_-* #\ ##0_-;\-* #\ ##0_-;_-* "-"??_-;_-@_-</c:formatCode>
                <c:ptCount val="6"/>
                <c:pt idx="0">
                  <c:v>10548</c:v>
                </c:pt>
                <c:pt idx="1">
                  <c:v>3174</c:v>
                </c:pt>
                <c:pt idx="2">
                  <c:v>3575</c:v>
                </c:pt>
                <c:pt idx="3">
                  <c:v>5419</c:v>
                </c:pt>
                <c:pt idx="4">
                  <c:v>7441</c:v>
                </c:pt>
                <c:pt idx="5">
                  <c:v>21201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3-4249-8A1E-89A546151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48871136"/>
        <c:axId val="854256496"/>
      </c:barChart>
      <c:catAx>
        <c:axId val="104887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54256496"/>
        <c:crosses val="autoZero"/>
        <c:auto val="1"/>
        <c:lblAlgn val="ctr"/>
        <c:lblOffset val="100"/>
        <c:noMultiLvlLbl val="0"/>
      </c:catAx>
      <c:valAx>
        <c:axId val="854256496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04887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1D-4D2B-A87D-07A339B9B854}"/>
              </c:ext>
            </c:extLst>
          </c:dPt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1D-4D2B-A87D-07A339B9B8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сайта'!$A$33:$A$52</c:f>
              <c:strCache>
                <c:ptCount val="20"/>
                <c:pt idx="0">
                  <c:v>Туркестанская</c:v>
                </c:pt>
                <c:pt idx="1">
                  <c:v>Жамбылская</c:v>
                </c:pt>
                <c:pt idx="2">
                  <c:v>Жетісу</c:v>
                </c:pt>
                <c:pt idx="3">
                  <c:v>г. Шымкент</c:v>
                </c:pt>
                <c:pt idx="4">
                  <c:v>Алматинская</c:v>
                </c:pt>
                <c:pt idx="5">
                  <c:v>Кызылординская</c:v>
                </c:pt>
                <c:pt idx="6">
                  <c:v>Северо-Казахстанская</c:v>
                </c:pt>
                <c:pt idx="7">
                  <c:v>Акмолинская</c:v>
                </c:pt>
                <c:pt idx="8">
                  <c:v>Абай</c:v>
                </c:pt>
                <c:pt idx="9">
                  <c:v>Костанайская</c:v>
                </c:pt>
                <c:pt idx="10">
                  <c:v>Павлодарская</c:v>
                </c:pt>
                <c:pt idx="11">
                  <c:v>Актюбинская </c:v>
                </c:pt>
                <c:pt idx="12">
                  <c:v>Восточно-Казахстанская</c:v>
                </c:pt>
                <c:pt idx="13">
                  <c:v>Западно-Казахстанская</c:v>
                </c:pt>
                <c:pt idx="14">
                  <c:v>Карагандинская</c:v>
                </c:pt>
                <c:pt idx="15">
                  <c:v>Мангистауская</c:v>
                </c:pt>
                <c:pt idx="16">
                  <c:v>Ұлытау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Атырауская</c:v>
                </c:pt>
              </c:strCache>
            </c:strRef>
          </c:cat>
          <c:val>
            <c:numRef>
              <c:f>'ДЛЯ сайта'!$B$33:$B$52</c:f>
              <c:numCache>
                <c:formatCode>#,##0</c:formatCode>
                <c:ptCount val="20"/>
                <c:pt idx="0">
                  <c:v>2800</c:v>
                </c:pt>
                <c:pt idx="1">
                  <c:v>3451.6</c:v>
                </c:pt>
                <c:pt idx="2">
                  <c:v>3817.5</c:v>
                </c:pt>
                <c:pt idx="3">
                  <c:v>4490.1000000000004</c:v>
                </c:pt>
                <c:pt idx="4">
                  <c:v>4507.5</c:v>
                </c:pt>
                <c:pt idx="5">
                  <c:v>4942.5</c:v>
                </c:pt>
                <c:pt idx="6">
                  <c:v>6369.5</c:v>
                </c:pt>
                <c:pt idx="7">
                  <c:v>6450.6</c:v>
                </c:pt>
                <c:pt idx="8">
                  <c:v>6998.2</c:v>
                </c:pt>
                <c:pt idx="9">
                  <c:v>7202</c:v>
                </c:pt>
                <c:pt idx="10">
                  <c:v>7451</c:v>
                </c:pt>
                <c:pt idx="11">
                  <c:v>7475.5</c:v>
                </c:pt>
                <c:pt idx="12">
                  <c:v>9458.4</c:v>
                </c:pt>
                <c:pt idx="13">
                  <c:v>9682</c:v>
                </c:pt>
                <c:pt idx="14">
                  <c:v>9957.6</c:v>
                </c:pt>
                <c:pt idx="15">
                  <c:v>10043.9</c:v>
                </c:pt>
                <c:pt idx="16">
                  <c:v>12226.6</c:v>
                </c:pt>
                <c:pt idx="17">
                  <c:v>12526.9</c:v>
                </c:pt>
                <c:pt idx="18">
                  <c:v>14735.4</c:v>
                </c:pt>
                <c:pt idx="19">
                  <c:v>30663.3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D-4D2B-A87D-07A339B9B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0455728"/>
        <c:axId val="1987851664"/>
      </c:barChart>
      <c:catAx>
        <c:axId val="178045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87851664"/>
        <c:crosses val="autoZero"/>
        <c:auto val="1"/>
        <c:lblAlgn val="ctr"/>
        <c:lblOffset val="100"/>
        <c:tickLblSkip val="1"/>
        <c:noMultiLvlLbl val="0"/>
      </c:catAx>
      <c:valAx>
        <c:axId val="198785166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78045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6E-49AA-BAFE-363F69B6701F}"/>
              </c:ext>
            </c:extLst>
          </c:dPt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86E-49AA-BAFE-363F69B670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сайта'!$A$57:$A$77</c:f>
              <c:strCache>
                <c:ptCount val="21"/>
                <c:pt idx="0">
                  <c:v>КГД МФ РК</c:v>
                </c:pt>
                <c:pt idx="1">
                  <c:v>СКО</c:v>
                </c:pt>
                <c:pt idx="2">
                  <c:v>Жамбылская</c:v>
                </c:pt>
                <c:pt idx="3">
                  <c:v>Абай</c:v>
                </c:pt>
                <c:pt idx="4">
                  <c:v>Кызылординская</c:v>
                </c:pt>
                <c:pt idx="5">
                  <c:v>Ұлытау</c:v>
                </c:pt>
                <c:pt idx="6">
                  <c:v>Жетісу</c:v>
                </c:pt>
                <c:pt idx="7">
                  <c:v>Костанайская</c:v>
                </c:pt>
                <c:pt idx="8">
                  <c:v>ВКО</c:v>
                </c:pt>
                <c:pt idx="9">
                  <c:v>г. Шымкент</c:v>
                </c:pt>
                <c:pt idx="10">
                  <c:v>Туркестанская</c:v>
                </c:pt>
                <c:pt idx="11">
                  <c:v>ЗКО</c:v>
                </c:pt>
                <c:pt idx="12">
                  <c:v>Мангистауская</c:v>
                </c:pt>
                <c:pt idx="13">
                  <c:v>Карагандинская</c:v>
                </c:pt>
                <c:pt idx="14">
                  <c:v>Актюбинская</c:v>
                </c:pt>
                <c:pt idx="15">
                  <c:v>Акмолинская</c:v>
                </c:pt>
                <c:pt idx="16">
                  <c:v>Павлодарская</c:v>
                </c:pt>
                <c:pt idx="17">
                  <c:v>Алматинская</c:v>
                </c:pt>
                <c:pt idx="18">
                  <c:v>г.Астана</c:v>
                </c:pt>
                <c:pt idx="19">
                  <c:v>Атырауская</c:v>
                </c:pt>
                <c:pt idx="20">
                  <c:v>г.Алматы</c:v>
                </c:pt>
              </c:strCache>
            </c:strRef>
          </c:cat>
          <c:val>
            <c:numRef>
              <c:f>'ДЛЯ сайта'!$B$57:$B$77</c:f>
              <c:numCache>
                <c:formatCode>_-* #\ ##0_-;\-* #\ ##0_-;_-* "-"??_-;_-@_-</c:formatCode>
                <c:ptCount val="21"/>
                <c:pt idx="0">
                  <c:v>378.38978500000002</c:v>
                </c:pt>
                <c:pt idx="1">
                  <c:v>139.211927</c:v>
                </c:pt>
                <c:pt idx="2">
                  <c:v>152.99002100000001</c:v>
                </c:pt>
                <c:pt idx="3">
                  <c:v>176.16055</c:v>
                </c:pt>
                <c:pt idx="4">
                  <c:v>183.698295</c:v>
                </c:pt>
                <c:pt idx="5">
                  <c:v>186.513803</c:v>
                </c:pt>
                <c:pt idx="6">
                  <c:v>216.38780700000001</c:v>
                </c:pt>
                <c:pt idx="7">
                  <c:v>301.98404599999998</c:v>
                </c:pt>
                <c:pt idx="8">
                  <c:v>361.28948400000002</c:v>
                </c:pt>
                <c:pt idx="9">
                  <c:v>397.31203599999998</c:v>
                </c:pt>
                <c:pt idx="10">
                  <c:v>399.50359600000002</c:v>
                </c:pt>
                <c:pt idx="11">
                  <c:v>412.41343000000001</c:v>
                </c:pt>
                <c:pt idx="12">
                  <c:v>456.25405899999998</c:v>
                </c:pt>
                <c:pt idx="13">
                  <c:v>472.91514000000001</c:v>
                </c:pt>
                <c:pt idx="14">
                  <c:v>478.99655000000001</c:v>
                </c:pt>
                <c:pt idx="15">
                  <c:v>479.39803799999999</c:v>
                </c:pt>
                <c:pt idx="16">
                  <c:v>559.12162000000001</c:v>
                </c:pt>
                <c:pt idx="17">
                  <c:v>638.21768899999995</c:v>
                </c:pt>
                <c:pt idx="18">
                  <c:v>1727.3341109999999</c:v>
                </c:pt>
                <c:pt idx="19">
                  <c:v>1856.8317070000001</c:v>
                </c:pt>
                <c:pt idx="20">
                  <c:v>3917.478834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E-49AA-BAFE-363F69B67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5421456"/>
        <c:axId val="456746560"/>
      </c:barChart>
      <c:catAx>
        <c:axId val="107542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456746560"/>
        <c:crosses val="autoZero"/>
        <c:auto val="1"/>
        <c:lblAlgn val="ctr"/>
        <c:lblOffset val="100"/>
        <c:tickLblSkip val="1"/>
        <c:noMultiLvlLbl val="0"/>
      </c:catAx>
      <c:valAx>
        <c:axId val="456746560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07542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Занятость!$B$4</c:f>
              <c:strCache>
                <c:ptCount val="1"/>
                <c:pt idx="0">
                  <c:v>Рабочая сила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Занятость!$C$3:$E$3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Занятость!$C$4:$E$4</c:f>
              <c:numCache>
                <c:formatCode>_-* #\ ##0_-;\-* #\ ##0_-;_-* "-"??_-;_-@_-</c:formatCode>
                <c:ptCount val="3"/>
                <c:pt idx="0">
                  <c:v>403692</c:v>
                </c:pt>
                <c:pt idx="1">
                  <c:v>403371</c:v>
                </c:pt>
                <c:pt idx="2">
                  <c:v>404149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8-4E41-B9E0-BD631D8B6FCE}"/>
            </c:ext>
          </c:extLst>
        </c:ser>
        <c:ser>
          <c:idx val="1"/>
          <c:order val="1"/>
          <c:tx>
            <c:strRef>
              <c:f>Занятость!$B$5</c:f>
              <c:strCache>
                <c:ptCount val="1"/>
                <c:pt idx="0">
                  <c:v>Нерабочая сила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Занятость!$C$3:$E$3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Занятость!$C$5:$E$5</c:f>
              <c:numCache>
                <c:formatCode>_-* #\ ##0_-;\-* #\ ##0_-;_-* "-"??_-;_-@_-</c:formatCode>
                <c:ptCount val="3"/>
                <c:pt idx="0">
                  <c:v>175079</c:v>
                </c:pt>
                <c:pt idx="1">
                  <c:v>174437</c:v>
                </c:pt>
                <c:pt idx="2">
                  <c:v>173671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D8-4E41-B9E0-BD631D8B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3459247"/>
        <c:axId val="1544255135"/>
      </c:barChart>
      <c:catAx>
        <c:axId val="163345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44255135"/>
        <c:crosses val="autoZero"/>
        <c:auto val="1"/>
        <c:lblAlgn val="ctr"/>
        <c:lblOffset val="100"/>
        <c:noMultiLvlLbl val="0"/>
      </c:catAx>
      <c:valAx>
        <c:axId val="154425513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63345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Занятость!$B$17</c:f>
              <c:strCache>
                <c:ptCount val="1"/>
                <c:pt idx="0">
                  <c:v>Занятые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Занятость!$C$16:$E$16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Занятость!$C$17:$E$17</c:f>
              <c:numCache>
                <c:formatCode>_-* #\ ##0_-;\-* #\ ##0_-;_-* "-"??_-;_-@_-</c:formatCode>
                <c:ptCount val="3"/>
                <c:pt idx="0">
                  <c:v>384391</c:v>
                </c:pt>
                <c:pt idx="1">
                  <c:v>384185</c:v>
                </c:pt>
                <c:pt idx="2">
                  <c:v>383735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2-42CE-9BBA-396229BF5279}"/>
            </c:ext>
          </c:extLst>
        </c:ser>
        <c:ser>
          <c:idx val="1"/>
          <c:order val="1"/>
          <c:tx>
            <c:strRef>
              <c:f>Занятость!$B$18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Занятость!$C$16:$E$16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Занятость!$C$18:$E$18</c:f>
              <c:numCache>
                <c:formatCode>_-* #\ ##0_-;\-* #\ ##0_-;_-* "-"??_-;_-@_-</c:formatCode>
                <c:ptCount val="3"/>
                <c:pt idx="0">
                  <c:v>19301</c:v>
                </c:pt>
                <c:pt idx="1">
                  <c:v>19186</c:v>
                </c:pt>
                <c:pt idx="2">
                  <c:v>19378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2-42CE-9BBA-396229BF5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42723375"/>
        <c:axId val="1913419855"/>
      </c:barChart>
      <c:catAx>
        <c:axId val="1542723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13419855"/>
        <c:crosses val="autoZero"/>
        <c:auto val="1"/>
        <c:lblAlgn val="ctr"/>
        <c:lblOffset val="100"/>
        <c:noMultiLvlLbl val="0"/>
      </c:catAx>
      <c:valAx>
        <c:axId val="191341985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542723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Занятость!$B$29</c:f>
              <c:strCache>
                <c:ptCount val="1"/>
                <c:pt idx="0">
                  <c:v>Наемные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Занятость!$C$28:$E$28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Занятость!$C$29:$E$29</c:f>
              <c:numCache>
                <c:formatCode>_-* #\ ##0_-;\-* #\ ##0_-;_-* "-"??_-;_-@_-</c:formatCode>
                <c:ptCount val="3"/>
                <c:pt idx="0">
                  <c:v>325287</c:v>
                </c:pt>
                <c:pt idx="1">
                  <c:v>325041</c:v>
                </c:pt>
                <c:pt idx="2">
                  <c:v>324975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404-B9F3-BF797E59E4B0}"/>
            </c:ext>
          </c:extLst>
        </c:ser>
        <c:ser>
          <c:idx val="1"/>
          <c:order val="1"/>
          <c:tx>
            <c:strRef>
              <c:f>Занятость!$B$30</c:f>
              <c:strCache>
                <c:ptCount val="1"/>
                <c:pt idx="0">
                  <c:v>Самозанятые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Занятость!$C$28:$E$28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Занятость!$C$30:$E$30</c:f>
              <c:numCache>
                <c:formatCode>_-* #\ ##0_-;\-* #\ ##0_-;_-* "-"??_-;_-@_-</c:formatCode>
                <c:ptCount val="3"/>
                <c:pt idx="0">
                  <c:v>59104</c:v>
                </c:pt>
                <c:pt idx="1">
                  <c:v>59144</c:v>
                </c:pt>
                <c:pt idx="2">
                  <c:v>58760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4-4404-B9F3-BF797E59E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8100575"/>
        <c:axId val="1634528079"/>
      </c:barChart>
      <c:catAx>
        <c:axId val="184810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34528079"/>
        <c:crosses val="autoZero"/>
        <c:auto val="1"/>
        <c:lblAlgn val="ctr"/>
        <c:lblOffset val="100"/>
        <c:noMultiLvlLbl val="0"/>
      </c:catAx>
      <c:valAx>
        <c:axId val="163452807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84810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C9-47FB-8C1B-1E77FB6C60B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C9-47FB-8C1B-1E77FB6C60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Занятость!$B$41:$B$42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Занятость!$C$41:$C$42</c:f>
              <c:numCache>
                <c:formatCode>_-* #\ ##0_-;\-* #\ ##0_-;_-* "-"??_-;_-@_-</c:formatCode>
                <c:ptCount val="2"/>
                <c:pt idx="0">
                  <c:v>267800</c:v>
                </c:pt>
                <c:pt idx="1">
                  <c:v>116591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C9-47FB-8C1B-1E77FB6C6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EA-4DE7-BC59-B23552E1244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EA-4DE7-BC59-B23552E124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Занятость!$B$60:$B$61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Занятость!$C$60:$C$61</c:f>
              <c:numCache>
                <c:formatCode>_-* #\ ##0_-;\-* #\ ##0_-;_-* "-"??_-;_-@_-</c:formatCode>
                <c:ptCount val="2"/>
                <c:pt idx="0">
                  <c:v>22839</c:v>
                </c:pt>
                <c:pt idx="1">
                  <c:v>36265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EA-4DE7-BC59-B23552E12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отраслям'!$H$3:$H$20</c:f>
              <c:strCache>
                <c:ptCount val="18"/>
                <c:pt idx="0">
                  <c:v>Электроснабжение</c:v>
                </c:pt>
                <c:pt idx="1">
                  <c:v>Горнодобывающая пром.</c:v>
                </c:pt>
                <c:pt idx="2">
                  <c:v>Фин. и страх. деят.</c:v>
                </c:pt>
                <c:pt idx="3">
                  <c:v>Водоснабжение</c:v>
                </c:pt>
                <c:pt idx="4">
                  <c:v>Медицина</c:v>
                </c:pt>
                <c:pt idx="5">
                  <c:v>Искусство, развл. и отдых</c:v>
                </c:pt>
                <c:pt idx="6">
                  <c:v>Информация и связь</c:v>
                </c:pt>
                <c:pt idx="7">
                  <c:v>Образование</c:v>
                </c:pt>
                <c:pt idx="8">
                  <c:v>Проф., научная и техн. деят.</c:v>
                </c:pt>
                <c:pt idx="9">
                  <c:v>Услуги по проживанию и питанию</c:v>
                </c:pt>
                <c:pt idx="10">
                  <c:v>Адм. обслуживание</c:v>
                </c:pt>
                <c:pt idx="11">
                  <c:v>Операции с недвижимым им.</c:v>
                </c:pt>
                <c:pt idx="12">
                  <c:v>Обрабатывающая промышленность</c:v>
                </c:pt>
                <c:pt idx="13">
                  <c:v>Строительство</c:v>
                </c:pt>
                <c:pt idx="14">
                  <c:v>Транспорт и складирование</c:v>
                </c:pt>
                <c:pt idx="15">
                  <c:v>Прочие виды услуг</c:v>
                </c:pt>
                <c:pt idx="16">
                  <c:v>Сельское хозяйство</c:v>
                </c:pt>
                <c:pt idx="17">
                  <c:v>Торговля</c:v>
                </c:pt>
              </c:strCache>
            </c:strRef>
          </c:cat>
          <c:val>
            <c:numRef>
              <c:f>'по отраслям'!$I$3:$I$20</c:f>
              <c:numCache>
                <c:formatCode>_-* #\ ##0_-;\-* #\ ##0_-;_-* "-"??_-;_-@_-</c:formatCode>
                <c:ptCount val="18"/>
                <c:pt idx="0">
                  <c:v>43</c:v>
                </c:pt>
                <c:pt idx="1">
                  <c:v>104</c:v>
                </c:pt>
                <c:pt idx="2">
                  <c:v>131</c:v>
                </c:pt>
                <c:pt idx="3">
                  <c:v>173</c:v>
                </c:pt>
                <c:pt idx="4">
                  <c:v>421</c:v>
                </c:pt>
                <c:pt idx="5">
                  <c:v>601</c:v>
                </c:pt>
                <c:pt idx="6">
                  <c:v>675</c:v>
                </c:pt>
                <c:pt idx="7">
                  <c:v>912</c:v>
                </c:pt>
                <c:pt idx="8">
                  <c:v>1585</c:v>
                </c:pt>
                <c:pt idx="9">
                  <c:v>1589</c:v>
                </c:pt>
                <c:pt idx="10">
                  <c:v>1737</c:v>
                </c:pt>
                <c:pt idx="11">
                  <c:v>2577</c:v>
                </c:pt>
                <c:pt idx="12">
                  <c:v>3174</c:v>
                </c:pt>
                <c:pt idx="13">
                  <c:v>3217</c:v>
                </c:pt>
                <c:pt idx="14">
                  <c:v>3575</c:v>
                </c:pt>
                <c:pt idx="15">
                  <c:v>5419</c:v>
                </c:pt>
                <c:pt idx="16">
                  <c:v>7441</c:v>
                </c:pt>
                <c:pt idx="17">
                  <c:v>21201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1-491E-AB68-25DCC6502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30005472"/>
        <c:axId val="959797888"/>
      </c:barChart>
      <c:catAx>
        <c:axId val="103000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959797888"/>
        <c:crosses val="autoZero"/>
        <c:auto val="1"/>
        <c:lblAlgn val="ctr"/>
        <c:lblOffset val="100"/>
        <c:tickLblSkip val="1"/>
        <c:noMultiLvlLbl val="0"/>
      </c:catAx>
      <c:valAx>
        <c:axId val="959797888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03000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3CE8C-DF57-4A25-B861-A677C70C035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ED23-3B13-480E-8B10-7F4F3829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6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8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.gov.kz/" TargetMode="External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.gov.kz/" TargetMode="External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48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2812386"/>
            <a:ext cx="55412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Краткий обзор Павлодарской области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785" y="5913320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6071">
              <a:defRPr/>
            </a:pPr>
            <a:r>
              <a:rPr lang="ru-RU" sz="2000">
                <a:solidFill>
                  <a:prstClr val="white"/>
                </a:solidFill>
                <a:latin typeface="Arial Narrow" panose="020B0606020202030204" pitchFamily="34" charset="0"/>
              </a:rPr>
              <a:t>Январь </a:t>
            </a: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2023 г.</a:t>
            </a: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84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6309360" cy="53403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Павлодарская область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305550" y="1336613"/>
            <a:ext cx="5587961" cy="270483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Century Gothic" panose="020B0502020202020204" pitchFamily="34" charset="0"/>
              </a:rPr>
              <a:t>Описание региона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ru-RU" sz="1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Павлодарская область </a:t>
            </a:r>
            <a:r>
              <a:rPr lang="ru-RU" sz="1400" dirty="0">
                <a:latin typeface="Century Gothic" panose="020B0502020202020204" pitchFamily="34" charset="0"/>
              </a:rPr>
              <a:t>— </a:t>
            </a:r>
            <a:r>
              <a:rPr lang="ru-RU" sz="1400" b="1" dirty="0">
                <a:latin typeface="Century Gothic" panose="020B0502020202020204" pitchFamily="34" charset="0"/>
              </a:rPr>
              <a:t>крупный индустриальный центр Казахстана</a:t>
            </a:r>
            <a:r>
              <a:rPr lang="ru-RU" sz="1400" dirty="0">
                <a:latin typeface="Century Gothic" panose="020B0502020202020204" pitchFamily="34" charset="0"/>
              </a:rPr>
              <a:t>, представляет собой многоотраслевой промышленный комплекс, ориентированный на </a:t>
            </a:r>
            <a:r>
              <a:rPr lang="ru-RU" sz="1400" b="1" dirty="0">
                <a:latin typeface="Century Gothic" panose="020B0502020202020204" pitchFamily="34" charset="0"/>
              </a:rPr>
              <a:t>производство электрической энергии, глинозёма, продукции нефтепереработки, машиностроения, пищевой промышленности и строительных материалов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Ведущей отраслью в регионе, обеспечивающей более 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70 %</a:t>
            </a:r>
            <a:r>
              <a:rPr lang="ru-RU" sz="1400" dirty="0">
                <a:latin typeface="Century Gothic" panose="020B0502020202020204" pitchFamily="34" charset="0"/>
              </a:rPr>
              <a:t> объёма производства </a:t>
            </a:r>
            <a:r>
              <a:rPr lang="ru-RU" sz="1400" b="1" dirty="0">
                <a:latin typeface="Century Gothic" panose="020B0502020202020204" pitchFamily="34" charset="0"/>
              </a:rPr>
              <a:t>обрабатывающей промышленности</a:t>
            </a:r>
            <a:r>
              <a:rPr lang="ru-RU" sz="1400" dirty="0">
                <a:latin typeface="Century Gothic" panose="020B0502020202020204" pitchFamily="34" charset="0"/>
              </a:rPr>
              <a:t>, является </a:t>
            </a:r>
            <a:r>
              <a:rPr lang="ru-RU" sz="1400" b="1" dirty="0">
                <a:latin typeface="Century Gothic" panose="020B0502020202020204" pitchFamily="34" charset="0"/>
              </a:rPr>
              <a:t>металлургическая промышленность</a:t>
            </a:r>
            <a:r>
              <a:rPr lang="ru-RU" sz="1400" dirty="0">
                <a:latin typeface="Century Gothic" panose="020B0502020202020204" pitchFamily="34" charset="0"/>
              </a:rPr>
              <a:t> и </a:t>
            </a:r>
            <a:r>
              <a:rPr lang="ru-RU" sz="1400" b="1" dirty="0">
                <a:latin typeface="Century Gothic" panose="020B0502020202020204" pitchFamily="34" charset="0"/>
              </a:rPr>
              <a:t>обработка металлов.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45314" y="4708995"/>
            <a:ext cx="11538883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Century Gothic" panose="020B0502020202020204" pitchFamily="34" charset="0"/>
              </a:rPr>
              <a:t>Статистика региона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Население –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75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369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чел.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3,8 %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РК, 13-е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Площадь -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124 755 км²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4,6 %</a:t>
            </a:r>
            <a:r>
              <a:rPr lang="ru-RU" sz="1400" dirty="0">
                <a:latin typeface="Century Gothic" panose="020B0502020202020204" pitchFamily="34" charset="0"/>
              </a:rPr>
              <a:t>, 14-е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Кол-во действующих субъектов МСБ -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578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ед.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(2,7% от общего количества по РК, 17-е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Численность занятых в МСБ -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40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780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3,</a:t>
            </a:r>
            <a:r>
              <a:rPr lang="en-US" sz="1400" b="1" dirty="0">
                <a:latin typeface="Century Gothic" panose="020B0502020202020204" pitchFamily="34" charset="0"/>
              </a:rPr>
              <a:t>3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РК), вклад МСП в занятость региона - </a:t>
            </a:r>
            <a:r>
              <a:rPr lang="en-US" sz="1400" b="1" dirty="0">
                <a:latin typeface="Century Gothic" panose="020B0502020202020204" pitchFamily="34" charset="0"/>
              </a:rPr>
              <a:t>36,6%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ВДС МСП –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504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млрд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тенге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en-US" sz="1400" b="1" dirty="0">
                <a:latin typeface="Century Gothic" panose="020B0502020202020204" pitchFamily="34" charset="0"/>
              </a:rPr>
              <a:t>1,8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общей суммы по РК) (вклад МСП в ВРП составляет </a:t>
            </a:r>
            <a:r>
              <a:rPr lang="ru-RU" sz="1400" b="1" dirty="0">
                <a:latin typeface="Century Gothic" panose="020B0502020202020204" pitchFamily="34" charset="0"/>
              </a:rPr>
              <a:t>1</a:t>
            </a:r>
            <a:r>
              <a:rPr lang="en-US" sz="1400" b="1" dirty="0">
                <a:latin typeface="Century Gothic" panose="020B0502020202020204" pitchFamily="34" charset="0"/>
              </a:rPr>
              <a:t>9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en-US" sz="1400" b="1" dirty="0">
                <a:latin typeface="Century Gothic" panose="020B0502020202020204" pitchFamily="34" charset="0"/>
              </a:rPr>
              <a:t>8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).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703032" y="1609726"/>
            <a:ext cx="1602518" cy="42847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269468"/>
            <a:ext cx="5198486" cy="2727622"/>
            <a:chOff x="844062" y="694593"/>
            <a:chExt cx="10163908" cy="5442437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694593"/>
              <a:ext cx="10163908" cy="5442437"/>
              <a:chOff x="852854" y="448408"/>
              <a:chExt cx="10420815" cy="6231115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448408"/>
                <a:ext cx="10420815" cy="6231115"/>
                <a:chOff x="450705" y="499630"/>
                <a:chExt cx="10910887" cy="6215062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8" name="Рисунок 97">
                  <a:extLst>
                    <a:ext uri="{FF2B5EF4-FFF2-40B4-BE49-F238E27FC236}">
                      <a16:creationId xmlns:a16="http://schemas.microsoft.com/office/drawing/2014/main" id="{2A68E086-AAF3-0135-D09F-D1D49AE2F5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2358" y="499630"/>
                  <a:ext cx="2105025" cy="1419225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7" y="838201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9748" y="1182399"/>
                  <a:ext cx="2352675" cy="1562100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>
                  <a:extLst>
                    <a:ext uri="{96DAC541-7B7A-43D3-8B79-37D633B846F1}">
                      <asvg:svgBlip xmlns:asvg="http://schemas.microsoft.com/office/drawing/2016/SVG/main" r:embed="rId3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6" y="182547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Shape 776">
              <a:extLst>
                <a:ext uri="{FF2B5EF4-FFF2-40B4-BE49-F238E27FC236}">
                  <a16:creationId xmlns:a16="http://schemas.microsoft.com/office/drawing/2014/main" id="{18694261-9E1C-7E34-740E-CE550E2AB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8246" y="1019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3662" y="16334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V="1">
            <a:off x="2014836" y="1960079"/>
            <a:ext cx="2235530" cy="273046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8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71" y="319454"/>
            <a:ext cx="7918938" cy="588301"/>
          </a:xfrm>
        </p:spPr>
        <p:txBody>
          <a:bodyPr>
            <a:noAutofit/>
          </a:bodyPr>
          <a:lstStyle/>
          <a:p>
            <a:r>
              <a:rPr lang="ru-RU" sz="2667" b="1" dirty="0">
                <a:latin typeface="Century Gothic" panose="020B0502020202020204" pitchFamily="34" charset="0"/>
              </a:rPr>
              <a:t>Статистика вклада Павлодарской области в экономику страны</a:t>
            </a: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1044" y="1156357"/>
            <a:ext cx="29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и ВДС МСП РК за 9 мес. 2023г.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0567" y="1171556"/>
            <a:ext cx="31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Налоги и платежи в государственный бюджет за 9 мес. 2023г. 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381" y="5253203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333" b="1" dirty="0">
                <a:latin typeface="Century Gothic" panose="020B0502020202020204" pitchFamily="34" charset="0"/>
              </a:rPr>
              <a:t>ВРП Казахстана составил </a:t>
            </a:r>
            <a:r>
              <a:rPr lang="ru-RU" sz="1333" b="1" dirty="0">
                <a:solidFill>
                  <a:srgbClr val="C00000"/>
                </a:solidFill>
                <a:latin typeface="Century Gothic" panose="020B0502020202020204" pitchFamily="34" charset="0"/>
              </a:rPr>
              <a:t>75,5 трлн </a:t>
            </a:r>
            <a:r>
              <a:rPr lang="ru-RU" sz="1333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333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>
                <a:latin typeface="Century Gothic" panose="020B0502020202020204" pitchFamily="34" charset="0"/>
              </a:rPr>
              <a:t>ВРП Павлодарской области составил </a:t>
            </a:r>
            <a:r>
              <a:rPr lang="ru-RU" sz="1067" i="1" dirty="0">
                <a:solidFill>
                  <a:srgbClr val="C00000"/>
                </a:solidFill>
                <a:latin typeface="Century Gothic" panose="020B0502020202020204" pitchFamily="34" charset="0"/>
              </a:rPr>
              <a:t>2,5 трлн </a:t>
            </a:r>
            <a:r>
              <a:rPr lang="ru-RU" sz="1067" i="1" dirty="0" err="1">
                <a:latin typeface="Century Gothic" panose="020B0502020202020204" pitchFamily="34" charset="0"/>
              </a:rPr>
              <a:t>тг</a:t>
            </a:r>
            <a:r>
              <a:rPr lang="ru-RU" sz="1067" i="1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1333" b="1" dirty="0">
                <a:latin typeface="Century Gothic" panose="020B0502020202020204" pitchFamily="34" charset="0"/>
              </a:rPr>
              <a:t>ВДС МСБ Казахстана составил </a:t>
            </a:r>
            <a:r>
              <a:rPr lang="ru-RU" sz="1333" b="1" dirty="0">
                <a:solidFill>
                  <a:srgbClr val="C00000"/>
                </a:solidFill>
                <a:latin typeface="Century Gothic" panose="020B0502020202020204" pitchFamily="34" charset="0"/>
              </a:rPr>
              <a:t>27,6 трлн </a:t>
            </a:r>
            <a:r>
              <a:rPr lang="ru-RU" sz="1333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333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>
                <a:latin typeface="Century Gothic" panose="020B0502020202020204" pitchFamily="34" charset="0"/>
              </a:rPr>
              <a:t>ВДС МСБ Павлодарской области составил </a:t>
            </a:r>
            <a:r>
              <a:rPr lang="ru-RU" sz="1067" i="1" dirty="0">
                <a:solidFill>
                  <a:srgbClr val="C00000"/>
                </a:solidFill>
                <a:latin typeface="Century Gothic" panose="020B0502020202020204" pitchFamily="34" charset="0"/>
              </a:rPr>
              <a:t>504 млрд </a:t>
            </a:r>
            <a:r>
              <a:rPr lang="ru-RU" sz="1067" i="1" dirty="0" err="1">
                <a:latin typeface="Century Gothic" panose="020B0502020202020204" pitchFamily="34" charset="0"/>
              </a:rPr>
              <a:t>тг</a:t>
            </a:r>
            <a:r>
              <a:rPr lang="ru-RU" sz="1067" i="1" dirty="0">
                <a:latin typeface="Century Gothic" panose="020B0502020202020204" pitchFamily="34" charset="0"/>
              </a:rPr>
              <a:t>. (доля ВДС МСП в ВРП региона составила </a:t>
            </a:r>
            <a:r>
              <a:rPr lang="ru-RU" sz="1067" b="1" i="1" dirty="0">
                <a:latin typeface="Century Gothic" panose="020B0502020202020204" pitchFamily="34" charset="0"/>
              </a:rPr>
              <a:t>19,8%</a:t>
            </a:r>
            <a:r>
              <a:rPr lang="ru-RU" sz="1067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2011" y="5253203"/>
            <a:ext cx="5760640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333" b="1" dirty="0">
                <a:latin typeface="Century Gothic" panose="020B0502020202020204" pitchFamily="34" charset="0"/>
              </a:rPr>
              <a:t>Налоги и платежи в государственный бюджет за 9 мес. 2023 года в Казахстане составили </a:t>
            </a:r>
            <a:r>
              <a:rPr lang="ru-RU" sz="1333" b="1" dirty="0">
                <a:solidFill>
                  <a:srgbClr val="C00000"/>
                </a:solidFill>
                <a:latin typeface="Century Gothic" panose="020B0502020202020204" pitchFamily="34" charset="0"/>
              </a:rPr>
              <a:t>13,9 трлн </a:t>
            </a:r>
            <a:r>
              <a:rPr lang="ru-RU" sz="1333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333" b="1" dirty="0">
                <a:latin typeface="Century Gothic" panose="020B0502020202020204" pitchFamily="34" charset="0"/>
              </a:rPr>
              <a:t>.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>
                <a:latin typeface="Century Gothic" panose="020B0502020202020204" pitchFamily="34" charset="0"/>
              </a:rPr>
              <a:t>Налоги и платежей Павлодарской области составили </a:t>
            </a:r>
            <a:r>
              <a:rPr lang="ru-RU" sz="1067" i="1" dirty="0">
                <a:solidFill>
                  <a:srgbClr val="C00000"/>
                </a:solidFill>
                <a:latin typeface="Century Gothic" panose="020B0502020202020204" pitchFamily="34" charset="0"/>
              </a:rPr>
              <a:t>559,1 млрд </a:t>
            </a:r>
            <a:r>
              <a:rPr lang="ru-RU" sz="1067" i="1" dirty="0" err="1">
                <a:latin typeface="Century Gothic" panose="020B0502020202020204" pitchFamily="34" charset="0"/>
              </a:rPr>
              <a:t>тг</a:t>
            </a:r>
            <a:r>
              <a:rPr lang="ru-RU" sz="1067" i="1" dirty="0">
                <a:latin typeface="Century Gothic" panose="020B0502020202020204" pitchFamily="34" charset="0"/>
              </a:rPr>
              <a:t>. (</a:t>
            </a:r>
            <a:r>
              <a:rPr lang="ru-RU" sz="1067" b="1" i="1" dirty="0">
                <a:latin typeface="Century Gothic" panose="020B0502020202020204" pitchFamily="34" charset="0"/>
              </a:rPr>
              <a:t>4,0%</a:t>
            </a:r>
            <a:r>
              <a:rPr lang="ru-RU" sz="1067" i="1" dirty="0">
                <a:latin typeface="Century Gothic" panose="020B0502020202020204" pitchFamily="34" charset="0"/>
              </a:rPr>
              <a:t> от общего показателя по РК)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4642" y="1158405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на душу населения РК за 9 мес. 2023г. (</a:t>
            </a:r>
            <a:r>
              <a:rPr lang="en-US" sz="1200" b="1" dirty="0">
                <a:latin typeface="Century Gothic" panose="020B0502020202020204" pitchFamily="34" charset="0"/>
              </a:rPr>
              <a:t>$ </a:t>
            </a:r>
            <a:r>
              <a:rPr lang="kk-KZ" sz="1200" b="1" dirty="0">
                <a:latin typeface="Century Gothic" panose="020B0502020202020204" pitchFamily="34" charset="0"/>
              </a:rPr>
              <a:t>США</a:t>
            </a:r>
            <a:r>
              <a:rPr lang="en-US" sz="1200" b="1" dirty="0">
                <a:latin typeface="Century Gothic" panose="020B0502020202020204" pitchFamily="34" charset="0"/>
              </a:rPr>
              <a:t>)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: 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*КБК 6 – Поступление от продажи финансовых активов государство; КБК 8 – Используемые остатки бюджетных средств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46A75F8-2B26-5DA5-0ADC-6D4BA9FE5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007014"/>
              </p:ext>
            </p:extLst>
          </p:nvPr>
        </p:nvGraphicFramePr>
        <p:xfrm>
          <a:off x="151947" y="1508768"/>
          <a:ext cx="4179421" cy="361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114BC30-B585-A69D-93BE-46D755A73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348064"/>
              </p:ext>
            </p:extLst>
          </p:nvPr>
        </p:nvGraphicFramePr>
        <p:xfrm>
          <a:off x="4489850" y="1508768"/>
          <a:ext cx="3424238" cy="361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0B5F7F4-14AA-8F51-7C61-48C8D0EB7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888684"/>
              </p:ext>
            </p:extLst>
          </p:nvPr>
        </p:nvGraphicFramePr>
        <p:xfrm>
          <a:off x="8231468" y="1508768"/>
          <a:ext cx="3808586" cy="361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300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4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9660" y="1316764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Уровень эконом. активности, чел.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5915" y="131149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Уровень занятости, чел.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83847" y="1316764"/>
            <a:ext cx="275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занятости, чел.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1666" y="3717943"/>
            <a:ext cx="240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занятого населения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07200" y="3726735"/>
            <a:ext cx="25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самозанятого населения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93077" y="303579"/>
            <a:ext cx="8789377" cy="80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Century Gothic" panose="020B0502020202020204" pitchFamily="34" charset="0"/>
              </a:rPr>
              <a:t>Статистика занятости населения Павлодарской области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166B613-2DD1-3F65-02AF-DF1227FD6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968003"/>
              </p:ext>
            </p:extLst>
          </p:nvPr>
        </p:nvGraphicFramePr>
        <p:xfrm>
          <a:off x="293077" y="1545349"/>
          <a:ext cx="3755221" cy="206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C002595-8270-F2FF-9F54-ACCC0457F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74219"/>
              </p:ext>
            </p:extLst>
          </p:nvPr>
        </p:nvGraphicFramePr>
        <p:xfrm>
          <a:off x="4286390" y="1545349"/>
          <a:ext cx="3730726" cy="206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070C02C-3B8D-A22A-097E-5F9AEEF39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536096"/>
              </p:ext>
            </p:extLst>
          </p:nvPr>
        </p:nvGraphicFramePr>
        <p:xfrm>
          <a:off x="8177728" y="1545349"/>
          <a:ext cx="3721195" cy="206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AD28185-40AD-6D81-577F-F0970C3BA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066511"/>
              </p:ext>
            </p:extLst>
          </p:nvPr>
        </p:nvGraphicFramePr>
        <p:xfrm>
          <a:off x="2060232" y="4075113"/>
          <a:ext cx="3840054" cy="233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0A5E04D-FD32-5104-71CC-3455CEA244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859860"/>
              </p:ext>
            </p:extLst>
          </p:nvPr>
        </p:nvGraphicFramePr>
        <p:xfrm>
          <a:off x="6215142" y="4075113"/>
          <a:ext cx="3748088" cy="23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178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37038" y="277202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50C71-F960-7905-A730-66E0533FA147}"/>
              </a:ext>
            </a:extLst>
          </p:cNvPr>
          <p:cNvSpPr txBox="1"/>
          <p:nvPr/>
        </p:nvSpPr>
        <p:spPr>
          <a:xfrm>
            <a:off x="7979671" y="1721005"/>
            <a:ext cx="330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55 тыс. МСБ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F4FE84-4809-C2F5-8E3D-863C56B3DB64}"/>
              </a:ext>
            </a:extLst>
          </p:cNvPr>
          <p:cNvSpPr/>
          <p:nvPr/>
        </p:nvSpPr>
        <p:spPr>
          <a:xfrm>
            <a:off x="7693282" y="2535729"/>
            <a:ext cx="4020661" cy="178654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В разрезе отраслей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Century Gothic"/>
                <a:cs typeface="Arial"/>
              </a:rPr>
              <a:t>Павлодарской области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преобладают: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Торговля 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38,8%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 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21,2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Сельское хоз. 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13,6%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 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7,4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Прочие виды услуг 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9,9%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 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5,4 тыс. ед.</a:t>
            </a: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59F95C33-E074-1C97-C427-8EB210AF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5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BB5092-2148-E328-BE74-E83948F161F2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7FA8633-FCF5-886B-02D3-2E318A41D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641044"/>
              </p:ext>
            </p:extLst>
          </p:nvPr>
        </p:nvGraphicFramePr>
        <p:xfrm>
          <a:off x="267902" y="995736"/>
          <a:ext cx="7085799" cy="525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32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0" y="1665324"/>
            <a:ext cx="674272" cy="674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0" y="2381099"/>
            <a:ext cx="624114" cy="624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5" y="3271288"/>
            <a:ext cx="581093" cy="535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7" y="4808276"/>
            <a:ext cx="651485" cy="58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" y="5629765"/>
            <a:ext cx="501352" cy="501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9" y="3989880"/>
            <a:ext cx="685494" cy="688426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14161"/>
              </p:ext>
            </p:extLst>
          </p:nvPr>
        </p:nvGraphicFramePr>
        <p:xfrm>
          <a:off x="7730169" y="1174846"/>
          <a:ext cx="2194900" cy="501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900">
                  <a:extLst>
                    <a:ext uri="{9D8B030D-6E8A-4147-A177-3AD203B41FA5}">
                      <a16:colId xmlns:a16="http://schemas.microsoft.com/office/drawing/2014/main" val="3879377812"/>
                    </a:ext>
                  </a:extLst>
                </a:gridCol>
              </a:tblGrid>
              <a:tr h="499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latin typeface="Century Gothic" panose="020B0502020202020204" pitchFamily="34" charset="0"/>
                        </a:rPr>
                        <a:t>Кол-во </a:t>
                      </a:r>
                      <a:r>
                        <a:rPr lang="kk-KZ" sz="1200" b="1" baseline="0" dirty="0">
                          <a:latin typeface="Century Gothic" panose="020B0502020202020204" pitchFamily="34" charset="0"/>
                        </a:rPr>
                        <a:t>кредитов</a:t>
                      </a:r>
                      <a:r>
                        <a:rPr lang="en-US" sz="12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за посл. 5 лет,</a:t>
                      </a:r>
                      <a:r>
                        <a:rPr lang="en-US" sz="12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>
                          <a:latin typeface="Century Gothic" panose="020B0502020202020204" pitchFamily="34" charset="0"/>
                        </a:rPr>
                        <a:t>млрд </a:t>
                      </a:r>
                      <a:r>
                        <a:rPr lang="ru-RU" sz="1200" b="1" baseline="0" dirty="0" err="1">
                          <a:latin typeface="Century Gothic" panose="020B0502020202020204" pitchFamily="34" charset="0"/>
                        </a:rPr>
                        <a:t>тг</a:t>
                      </a:r>
                      <a:r>
                        <a:rPr lang="ru-RU" sz="1200" b="1" baseline="0" dirty="0">
                          <a:latin typeface="Century Gothic" panose="020B0502020202020204" pitchFamily="34" charset="0"/>
                        </a:rPr>
                        <a:t>.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9549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   2 973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867727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527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298269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   1 115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618091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   1 132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11801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   1 204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6050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    1 140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205474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6756935" y="2016357"/>
            <a:ext cx="172499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5226518" y="2767967"/>
            <a:ext cx="3255408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>
            <a:off x="4985886" y="3535612"/>
            <a:ext cx="350774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>
            <a:off x="4764505" y="4324178"/>
            <a:ext cx="371742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5746282" y="5795678"/>
            <a:ext cx="274734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37038" y="277202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 и результаты поддержки Фонда</a:t>
            </a:r>
          </a:p>
        </p:txBody>
      </p: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4697128" y="5069724"/>
            <a:ext cx="3784798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09F82C0A-AC0F-8C30-6232-060C9372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6</a:t>
            </a:fld>
            <a:endParaRPr 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B76D1A2-5C8E-49C9-903A-0730597A1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602947"/>
              </p:ext>
            </p:extLst>
          </p:nvPr>
        </p:nvGraphicFramePr>
        <p:xfrm>
          <a:off x="853332" y="1513772"/>
          <a:ext cx="5835113" cy="481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61E1B0D-C284-5C64-1DFA-A2E42355B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29034"/>
              </p:ext>
            </p:extLst>
          </p:nvPr>
        </p:nvGraphicFramePr>
        <p:xfrm>
          <a:off x="9936770" y="1174846"/>
          <a:ext cx="2291926" cy="501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26">
                  <a:extLst>
                    <a:ext uri="{9D8B030D-6E8A-4147-A177-3AD203B41FA5}">
                      <a16:colId xmlns:a16="http://schemas.microsoft.com/office/drawing/2014/main" val="3879377812"/>
                    </a:ext>
                  </a:extLst>
                </a:gridCol>
              </a:tblGrid>
              <a:tr h="499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latin typeface="Century Gothic" panose="020B0502020202020204" pitchFamily="34" charset="0"/>
                        </a:rPr>
                        <a:t>Сумма </a:t>
                      </a:r>
                      <a:r>
                        <a:rPr lang="kk-KZ" sz="1200" b="1" baseline="0" dirty="0">
                          <a:latin typeface="Century Gothic" panose="020B0502020202020204" pitchFamily="34" charset="0"/>
                        </a:rPr>
                        <a:t>кредитов</a:t>
                      </a:r>
                      <a:r>
                        <a:rPr lang="en-US" sz="12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за посл. 5 лет,</a:t>
                      </a:r>
                      <a:r>
                        <a:rPr lang="en-US" sz="12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>
                          <a:latin typeface="Century Gothic" panose="020B0502020202020204" pitchFamily="34" charset="0"/>
                        </a:rPr>
                        <a:t>млрд </a:t>
                      </a:r>
                      <a:r>
                        <a:rPr lang="ru-RU" sz="1200" b="1" baseline="0" dirty="0" err="1">
                          <a:latin typeface="Century Gothic" panose="020B0502020202020204" pitchFamily="34" charset="0"/>
                        </a:rPr>
                        <a:t>тг</a:t>
                      </a:r>
                      <a:r>
                        <a:rPr lang="ru-RU" sz="1200" b="1" baseline="0" dirty="0">
                          <a:latin typeface="Century Gothic" panose="020B0502020202020204" pitchFamily="34" charset="0"/>
                        </a:rPr>
                        <a:t>.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9549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52,2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867727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14,0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298269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30,3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618091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33,2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11801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146,1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6050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53,8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205474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483C224-68E1-4B8C-D41C-B7E560DB99F7}"/>
              </a:ext>
            </a:extLst>
          </p:cNvPr>
          <p:cNvSpPr/>
          <p:nvPr/>
        </p:nvSpPr>
        <p:spPr>
          <a:xfrm>
            <a:off x="1509558" y="6248132"/>
            <a:ext cx="8736658" cy="5313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Результаты по всем финансовым программам по Павлодарской области: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11,2 тыс.</a:t>
            </a:r>
            <a:r>
              <a:rPr lang="ru-RU" sz="1400" dirty="0">
                <a:latin typeface="Arial Narrow" panose="020B0606020202030204" pitchFamily="34" charset="0"/>
              </a:rPr>
              <a:t> проектов </a:t>
            </a: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на сумму кредитов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733,1 млрд </a:t>
            </a:r>
            <a:r>
              <a:rPr lang="ru-RU" sz="1400" b="1" dirty="0">
                <a:latin typeface="Arial Narrow" panose="020B0606020202030204" pitchFamily="34" charset="0"/>
              </a:rPr>
              <a:t>тенге</a:t>
            </a:r>
          </a:p>
        </p:txBody>
      </p:sp>
      <p:sp>
        <p:nvSpPr>
          <p:cNvPr id="20" name="Пятиугольник 12">
            <a:extLst>
              <a:ext uri="{FF2B5EF4-FFF2-40B4-BE49-F238E27FC236}">
                <a16:creationId xmlns:a16="http://schemas.microsoft.com/office/drawing/2014/main" id="{EFA32A07-A870-83A6-D227-5FE03EFE7CD4}"/>
              </a:ext>
            </a:extLst>
          </p:cNvPr>
          <p:cNvSpPr/>
          <p:nvPr/>
        </p:nvSpPr>
        <p:spPr>
          <a:xfrm flipH="1">
            <a:off x="8471439" y="6621215"/>
            <a:ext cx="1774777" cy="1582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состоянию на 01.01.2024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г.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8873E28-AF2F-3D22-A33C-7E78C793D744}"/>
              </a:ext>
            </a:extLst>
          </p:cNvPr>
          <p:cNvCxnSpPr>
            <a:cxnSpLocks/>
          </p:cNvCxnSpPr>
          <p:nvPr/>
        </p:nvCxnSpPr>
        <p:spPr>
          <a:xfrm>
            <a:off x="9925069" y="1174846"/>
            <a:ext cx="11701" cy="5073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3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508657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Century Gothic" panose="020B0502020202020204" pitchFamily="34" charset="0"/>
              </a:rPr>
              <a:t>Экспорт Павлодарской области за 11 мес. 2023г.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9155" y="3280073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Экспорт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92F8D91-D6E6-E92A-A132-129931D3FF68}"/>
              </a:ext>
            </a:extLst>
          </p:cNvPr>
          <p:cNvCxnSpPr>
            <a:cxnSpLocks/>
          </p:cNvCxnSpPr>
          <p:nvPr/>
        </p:nvCxnSpPr>
        <p:spPr>
          <a:xfrm flipH="1" flipV="1">
            <a:off x="3599246" y="3245543"/>
            <a:ext cx="1324489" cy="43254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F266AF0-1FE7-5C8C-9415-AB1777E8FF43}"/>
              </a:ext>
            </a:extLst>
          </p:cNvPr>
          <p:cNvSpPr/>
          <p:nvPr/>
        </p:nvSpPr>
        <p:spPr>
          <a:xfrm>
            <a:off x="1718824" y="2968948"/>
            <a:ext cx="1810359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Чугун, сталь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1 187 405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Рисунок 42" descr="Изображение выглядит как творческий подход, дизайн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BA92716-C239-DB7F-87D5-CBD9A9CBF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57" y="1349398"/>
            <a:ext cx="841993" cy="84199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3401080" y="2186584"/>
            <a:ext cx="157374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Хим. вещества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279 191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Рисунок 45" descr="Изображение выглядит как желтый, свеча, симв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E856EFF-CFAE-05C6-1560-FFB1AA8B4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46" y="4772015"/>
            <a:ext cx="841993" cy="841993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5258142" y="1971878"/>
            <a:ext cx="157374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Минеральные продукты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166 468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8F26085-2F0D-8BE9-7B19-9FACBF711498}"/>
              </a:ext>
            </a:extLst>
          </p:cNvPr>
          <p:cNvSpPr/>
          <p:nvPr/>
        </p:nvSpPr>
        <p:spPr>
          <a:xfrm>
            <a:off x="6962765" y="2137548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Автотранспорт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92 471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Рисунок 49" descr="Изображение выглядит как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8C7068-5F78-3F3F-8791-D3BCEE6AE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334" y="3465560"/>
            <a:ext cx="807548" cy="807548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E7D9B9-B9BA-53CF-FFC7-1D56EA2CCBCF}"/>
              </a:ext>
            </a:extLst>
          </p:cNvPr>
          <p:cNvSpPr/>
          <p:nvPr/>
        </p:nvSpPr>
        <p:spPr>
          <a:xfrm>
            <a:off x="8773088" y="2814186"/>
            <a:ext cx="216062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Неметаллические мин. продукты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46 537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7" name="Рисунок 56" descr="Изображение выглядит как молоток, инструмен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31B3D9E-9BE6-5E8A-984B-AA7AEF7F3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66" y="1935187"/>
            <a:ext cx="935484" cy="935484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5E725AE-DF7B-5A4F-4E8D-E412AF74F883}"/>
              </a:ext>
            </a:extLst>
          </p:cNvPr>
          <p:cNvSpPr/>
          <p:nvPr/>
        </p:nvSpPr>
        <p:spPr>
          <a:xfrm>
            <a:off x="9722279" y="4318502"/>
            <a:ext cx="1496856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Нефтепереработка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49 101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2" name="Рисунок 61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5C971E0-102F-D575-4FF2-AA98F571A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18" y="5699282"/>
            <a:ext cx="716151" cy="716151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F0D18A3-0B61-10CC-4530-AC1B1B166B8E}"/>
              </a:ext>
            </a:extLst>
          </p:cNvPr>
          <p:cNvSpPr/>
          <p:nvPr/>
        </p:nvSpPr>
        <p:spPr>
          <a:xfrm>
            <a:off x="8636474" y="5587235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Зерна, бобы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34 346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C2B47D9-EB87-F34E-D434-71D8257AD756}"/>
              </a:ext>
            </a:extLst>
          </p:cNvPr>
          <p:cNvSpPr/>
          <p:nvPr/>
        </p:nvSpPr>
        <p:spPr>
          <a:xfrm>
            <a:off x="6524775" y="6326140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Пластмассы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31 312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9BE9767-72A8-9CA2-9570-C89499E9B9A9}"/>
              </a:ext>
            </a:extLst>
          </p:cNvPr>
          <p:cNvCxnSpPr>
            <a:cxnSpLocks/>
          </p:cNvCxnSpPr>
          <p:nvPr/>
        </p:nvCxnSpPr>
        <p:spPr>
          <a:xfrm>
            <a:off x="6609634" y="4564685"/>
            <a:ext cx="441163" cy="8787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7306398" y="4337389"/>
            <a:ext cx="1666868" cy="79841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4B132E49-37D1-576F-FFBD-15F83F752D86}"/>
              </a:ext>
            </a:extLst>
          </p:cNvPr>
          <p:cNvCxnSpPr>
            <a:cxnSpLocks/>
          </p:cNvCxnSpPr>
          <p:nvPr/>
        </p:nvCxnSpPr>
        <p:spPr>
          <a:xfrm flipV="1">
            <a:off x="7649745" y="4021596"/>
            <a:ext cx="1986253" cy="3244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7554588" y="2975701"/>
            <a:ext cx="1218500" cy="66298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6978140" y="2486841"/>
            <a:ext cx="576448" cy="83362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308262"/>
            <a:ext cx="97328" cy="93728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4423522" y="2544144"/>
            <a:ext cx="902962" cy="84098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 descr="Изображение выглядит как графическая вставка, мультфильм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4AF4736-4DAC-E33E-CDF1-CA4AC63B8F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44" y="1913552"/>
            <a:ext cx="841994" cy="841994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3D97B94-08E8-D086-F303-557BAFB22AAE}"/>
              </a:ext>
            </a:extLst>
          </p:cNvPr>
          <p:cNvSpPr/>
          <p:nvPr/>
        </p:nvSpPr>
        <p:spPr>
          <a:xfrm>
            <a:off x="4528605" y="6383614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Лигнит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29 965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 flipH="1">
            <a:off x="5637402" y="4548207"/>
            <a:ext cx="326095" cy="106580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3996681" y="4247111"/>
            <a:ext cx="1063848" cy="91849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FB1F9E5-8ACD-213A-F40D-C2DA3E99B07D}"/>
              </a:ext>
            </a:extLst>
          </p:cNvPr>
          <p:cNvSpPr/>
          <p:nvPr/>
        </p:nvSpPr>
        <p:spPr>
          <a:xfrm>
            <a:off x="2919053" y="6033321"/>
            <a:ext cx="1399072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Двигатели и турбины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21 796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1297325" y="4514658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Руды и цветные металлы на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1 271 231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D99691FD-FA84-6EAC-31A0-DC559084F722}"/>
              </a:ext>
            </a:extLst>
          </p:cNvPr>
          <p:cNvCxnSpPr>
            <a:cxnSpLocks/>
          </p:cNvCxnSpPr>
          <p:nvPr/>
        </p:nvCxnSpPr>
        <p:spPr>
          <a:xfrm flipH="1">
            <a:off x="2852989" y="3968408"/>
            <a:ext cx="1967102" cy="29166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экспорта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3 305 596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 тыс.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117733" y="6604486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8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8" name="Рисунок 7" descr="Изображение выглядит как графическая вставка, дизайн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E8660A1-B177-AA8B-3AA7-E0BB8EB468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05" y="3818167"/>
            <a:ext cx="734349" cy="73434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Шрифт, графический дизай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D75066F-EFEA-2675-64F5-86AF0A991D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15" y="1325630"/>
            <a:ext cx="710601" cy="7106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ранспортное средство, Наземный транспорт, колесо, Игрушеч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1A5FFA7-2D16-2BDA-DBF9-69BDB5D185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1" y="1324329"/>
            <a:ext cx="966757" cy="96675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B7957E6-CAE4-5639-F21C-0C4AF4EB58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88" y="5583088"/>
            <a:ext cx="720822" cy="72082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руг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2F6B848-7517-F584-9524-EE26910FC7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76" y="5186002"/>
            <a:ext cx="820783" cy="8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064601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>
                <a:latin typeface="Century Gothic" panose="020B0502020202020204" pitchFamily="34" charset="0"/>
              </a:rPr>
              <a:t>Импорт</a:t>
            </a:r>
            <a:r>
              <a:rPr lang="ru-RU" sz="2800" b="1" dirty="0">
                <a:latin typeface="Century Gothic" panose="020B0502020202020204" pitchFamily="34" charset="0"/>
              </a:rPr>
              <a:t> Павлодарской области за 11 мес. 2023г.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29904" y="3248546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Импорт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92F8D91-D6E6-E92A-A132-129931D3FF68}"/>
              </a:ext>
            </a:extLst>
          </p:cNvPr>
          <p:cNvCxnSpPr>
            <a:cxnSpLocks/>
          </p:cNvCxnSpPr>
          <p:nvPr/>
        </p:nvCxnSpPr>
        <p:spPr>
          <a:xfrm>
            <a:off x="3440128" y="3131738"/>
            <a:ext cx="1489645" cy="53466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F266AF0-1FE7-5C8C-9415-AB1777E8FF43}"/>
              </a:ext>
            </a:extLst>
          </p:cNvPr>
          <p:cNvSpPr/>
          <p:nvPr/>
        </p:nvSpPr>
        <p:spPr>
          <a:xfrm>
            <a:off x="1675761" y="2991294"/>
            <a:ext cx="1764236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Чугун, сталь на </a:t>
            </a:r>
            <a:r>
              <a:rPr lang="en-US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227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453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Рисунок 42" descr="Изображение выглядит как творческий подход, дизайн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BA92716-C239-DB7F-87D5-CBD9A9CBF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57" y="2079800"/>
            <a:ext cx="841993" cy="84199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8571650" y="2877191"/>
            <a:ext cx="183053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Хим. вещества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80 582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5126011" y="1977598"/>
            <a:ext cx="1764099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Электрическое оборудование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105 561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8F26085-2F0D-8BE9-7B19-9FACBF711498}"/>
              </a:ext>
            </a:extLst>
          </p:cNvPr>
          <p:cNvSpPr/>
          <p:nvPr/>
        </p:nvSpPr>
        <p:spPr>
          <a:xfrm>
            <a:off x="8663854" y="5840400"/>
            <a:ext cx="2024219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Продукты из мяса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46 742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E7D9B9-B9BA-53CF-FFC7-1D56EA2CCBCF}"/>
              </a:ext>
            </a:extLst>
          </p:cNvPr>
          <p:cNvSpPr/>
          <p:nvPr/>
        </p:nvSpPr>
        <p:spPr>
          <a:xfrm>
            <a:off x="3270732" y="2172861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Автотранспорт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117 833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Рисунок 52" descr="Изображение выглядит как круг, Графика, снимок экрана, шестерня&#10;&#10;Автоматически созданное описание">
            <a:extLst>
              <a:ext uri="{FF2B5EF4-FFF2-40B4-BE49-F238E27FC236}">
                <a16:creationId xmlns:a16="http://schemas.microsoft.com/office/drawing/2014/main" id="{BAC0EEDD-65B6-F85B-1C43-A0EEAF519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79" y="1137727"/>
            <a:ext cx="853721" cy="85372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олоток, инструмен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31B3D9E-9BE6-5E8A-984B-AA7AEF7F3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40" y="2024821"/>
            <a:ext cx="935484" cy="935484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C2B47D9-EB87-F34E-D434-71D8257AD756}"/>
              </a:ext>
            </a:extLst>
          </p:cNvPr>
          <p:cNvSpPr/>
          <p:nvPr/>
        </p:nvSpPr>
        <p:spPr>
          <a:xfrm>
            <a:off x="9438167" y="4201337"/>
            <a:ext cx="183053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Горнодобывающая техника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56 811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9BE9767-72A8-9CA2-9570-C89499E9B9A9}"/>
              </a:ext>
            </a:extLst>
          </p:cNvPr>
          <p:cNvCxnSpPr>
            <a:cxnSpLocks/>
          </p:cNvCxnSpPr>
          <p:nvPr/>
        </p:nvCxnSpPr>
        <p:spPr>
          <a:xfrm flipH="1" flipV="1">
            <a:off x="6650433" y="4503973"/>
            <a:ext cx="338080" cy="95084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 flipH="1" flipV="1">
            <a:off x="7405371" y="4241600"/>
            <a:ext cx="1602494" cy="115596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4B132E49-37D1-576F-FFBD-15F83F752D86}"/>
              </a:ext>
            </a:extLst>
          </p:cNvPr>
          <p:cNvCxnSpPr>
            <a:cxnSpLocks/>
          </p:cNvCxnSpPr>
          <p:nvPr/>
        </p:nvCxnSpPr>
        <p:spPr>
          <a:xfrm flipH="1" flipV="1">
            <a:off x="7581639" y="3886115"/>
            <a:ext cx="2024219" cy="23857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H="1">
            <a:off x="7455966" y="3021839"/>
            <a:ext cx="1050192" cy="553574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H="1">
            <a:off x="7016379" y="2343335"/>
            <a:ext cx="580405" cy="93094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>
            <a:off x="6102438" y="2285431"/>
            <a:ext cx="132568" cy="91640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>
            <a:off x="4495665" y="2517034"/>
            <a:ext cx="835679" cy="79744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 flipV="1">
            <a:off x="5615084" y="4529019"/>
            <a:ext cx="144313" cy="86854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V="1">
            <a:off x="3913005" y="4331940"/>
            <a:ext cx="1285221" cy="982537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FB1F9E5-8ACD-213A-F40D-C2DA3E99B07D}"/>
              </a:ext>
            </a:extLst>
          </p:cNvPr>
          <p:cNvSpPr/>
          <p:nvPr/>
        </p:nvSpPr>
        <p:spPr>
          <a:xfrm>
            <a:off x="2439777" y="5979428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Бетон, гипс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35 452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1267906" y="4335673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Паровые котлы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30 512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D99691FD-FA84-6EAC-31A0-DC559084F722}"/>
              </a:ext>
            </a:extLst>
          </p:cNvPr>
          <p:cNvCxnSpPr>
            <a:cxnSpLocks/>
          </p:cNvCxnSpPr>
          <p:nvPr/>
        </p:nvCxnSpPr>
        <p:spPr>
          <a:xfrm flipV="1">
            <a:off x="2842096" y="4058135"/>
            <a:ext cx="2016930" cy="18312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8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08159" y="561921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импорта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1 342 807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 тыс.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FD91DB8-47C4-60FC-86E2-910744792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632" y="3420782"/>
            <a:ext cx="807549" cy="80754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44148D-2A7C-096A-5F5C-0CC57D654CB1}"/>
              </a:ext>
            </a:extLst>
          </p:cNvPr>
          <p:cNvSpPr/>
          <p:nvPr/>
        </p:nvSpPr>
        <p:spPr>
          <a:xfrm>
            <a:off x="6451726" y="6222608"/>
            <a:ext cx="234580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Пластмассы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43 557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Рисунок 26" descr="Изображение выглядит как круг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94EFED4-41E9-985C-77E1-BFAAE5163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79" y="5533055"/>
            <a:ext cx="697375" cy="69737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ранспортное средство, Наземный транспорт, колесо, Игрушеч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6268AEB-CDBE-DCDA-4DF9-FFB696BE9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29" y="1391317"/>
            <a:ext cx="966757" cy="966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D3074-95C6-4753-F1F3-E5F1E930207A}"/>
              </a:ext>
            </a:extLst>
          </p:cNvPr>
          <p:cNvSpPr txBox="1"/>
          <p:nvPr/>
        </p:nvSpPr>
        <p:spPr>
          <a:xfrm>
            <a:off x="78694" y="6587950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8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99FE29-8067-3038-04C9-21E663E2770A}"/>
              </a:ext>
            </a:extLst>
          </p:cNvPr>
          <p:cNvSpPr/>
          <p:nvPr/>
        </p:nvSpPr>
        <p:spPr>
          <a:xfrm>
            <a:off x="7375631" y="2032622"/>
            <a:ext cx="1399072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Двигатели и турбины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101 508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Рисунок 29" descr="Изображение выглядит как круг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0B0E1C7-008B-84F6-D8EF-18C0C69C30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92" y="1217771"/>
            <a:ext cx="813504" cy="8135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0B4DA9-CE5A-196E-62E9-D8D01A1126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2468" y="5154155"/>
            <a:ext cx="742656" cy="74265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69B8BF4-394B-72D7-5C9E-B1B065906A0F}"/>
              </a:ext>
            </a:extLst>
          </p:cNvPr>
          <p:cNvSpPr/>
          <p:nvPr/>
        </p:nvSpPr>
        <p:spPr>
          <a:xfrm>
            <a:off x="4830015" y="6131347"/>
            <a:ext cx="157374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Минеральные продукты на </a:t>
            </a:r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42 451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Рисунок 34" descr="Изображение выглядит как Графика, Шрифт, графический дизай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F9170FA-AAA4-26B7-8BA5-38658CEE88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88" y="5485099"/>
            <a:ext cx="710601" cy="71060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мультфильм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0D963C-F3D5-209C-C444-BE7041206D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5" y="5224322"/>
            <a:ext cx="742656" cy="7426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CE56EDE-E545-2EEA-272C-EA50385CF6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5860" y="3587165"/>
            <a:ext cx="784220" cy="7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8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208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Выводы по текущей ситуации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20470" y="205845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17415" y="1239010"/>
            <a:ext cx="4998374" cy="261054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Выгодное географическое положение: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Область богата полезными ископаемыми, основным из которых является уголь. Общие запасы угля по области составляют 35,7 % республиканских балансовых запасов; 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Значительная сырьевая база для большинства отраслей обрабатывающей промышленности региона; 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 Область располагает мощной энергетической базой; 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4) Наличие реки Иртыш и многочисленных озер, отсутствие проблемы недостатка водных ресурсов в области; 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5) Регион обладает значительным туристско-рекреационным потенциалом в силу наличия исторического наследия, а также привлекательных живописных зон отдыха; 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6) Развитая транспортная инфраструктура региона, а также сопредельных территорий Российской Федерации, позволяющая активизировать приграничное сотрудничество; 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7415" y="4035549"/>
            <a:ext cx="4998374" cy="2208244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67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Высокий туристический потенциал: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067" dirty="0">
                <a:latin typeface="Century Gothic" panose="020B0502020202020204" pitchFamily="34" charset="0"/>
              </a:rPr>
              <a:t>1) На базе имеющихся природно-сырьевых ресурсов – возможность комплексного развития кластеров; 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2) Оптимизация структуры ВРП с увеличением ВДС за счет реализации системообразующих проектов в обрабатывающей промышленности – в машиностроении, металлургии, нефтехимии, строительной индустрии; 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3) Повышение инвестиционной привлекательности региона за счет создания Специальной экономической зоны (на примере СЭЗ «Павлодар»)</a:t>
            </a:r>
            <a:r>
              <a:rPr lang="kk-KZ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4) Создание благоприятных условий для роста численности населения и привлечения высококвалифицированных специалистов в область; </a:t>
            </a:r>
            <a:endParaRPr lang="ru-RU" sz="1067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378092" y="4035547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431371" y="1231113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6286021" y="4044545"/>
            <a:ext cx="550631" cy="4812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6286021" y="1231113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6864085" y="1220756"/>
            <a:ext cx="4896544" cy="261054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67" b="1" dirty="0">
                <a:solidFill>
                  <a:schemeClr val="tx1"/>
                </a:solidFill>
                <a:latin typeface="Century Gothic" panose="020B0502020202020204" pitchFamily="34" charset="0"/>
              </a:rPr>
              <a:t>Экология: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70" dirty="0">
                <a:latin typeface="Century Gothic" panose="020B0502020202020204" pitchFamily="34" charset="0"/>
              </a:rPr>
              <a:t>1) Преобладание сырьевой продукции в экспорте, сложилась за счёт структуры экономики в области, которая ориентирована на добычу и экспорт сырья, также не исключается низкое инвестирование в развитие обрабатывающей промышленности и </a:t>
            </a:r>
            <a:r>
              <a:rPr lang="ru-RU" sz="1070" dirty="0">
                <a:solidFill>
                  <a:schemeClr val="tx1"/>
                </a:solidFill>
                <a:latin typeface="Century Gothic" panose="020B0502020202020204" pitchFamily="34" charset="0"/>
              </a:rPr>
              <a:t>скудный инвестиционный климат;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70" dirty="0">
                <a:solidFill>
                  <a:schemeClr val="tx1"/>
                </a:solidFill>
                <a:latin typeface="Century Gothic" panose="020B0502020202020204" pitchFamily="34" charset="0"/>
              </a:rPr>
              <a:t>2) Изношенность систем водоснабжения и водоочистки, недостаточное финансирование мероприятий по модернизации систем водоснабжения и загрязнение источников воды промышленными и сельскохозяйственными стоками обуславливают отсутствие качественной питьевой воды.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70" dirty="0">
                <a:solidFill>
                  <a:schemeClr val="tx1"/>
                </a:solidFill>
                <a:latin typeface="Century Gothic" panose="020B0502020202020204" pitchFamily="34" charset="0"/>
              </a:rPr>
              <a:t>3) Высокий уровень загрязнения окружающей среды и высокий  экологический риск;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70" dirty="0">
                <a:solidFill>
                  <a:schemeClr val="tx1"/>
                </a:solidFill>
                <a:latin typeface="Century Gothic" panose="020B0502020202020204" pitchFamily="34" charset="0"/>
              </a:rPr>
              <a:t>4) Недостаточный уровень конкурентоспособности продуктов переработки и как результат – высокая доля импорта.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64085" y="4035547"/>
            <a:ext cx="4896544" cy="22082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067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Снижение привлекательности региона для населения: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1) Негативное влияние природно-климатических условий на объекты историко-культурного наследия</a:t>
            </a:r>
            <a:r>
              <a:rPr lang="kk-KZ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;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2) Существует </a:t>
            </a:r>
            <a:r>
              <a:rPr lang="ru-RU" sz="1067">
                <a:solidFill>
                  <a:schemeClr val="tx1"/>
                </a:solidFill>
                <a:latin typeface="Century Gothic" panose="020B0502020202020204" pitchFamily="34" charset="0"/>
              </a:rPr>
              <a:t>потенциальная возможность возникновения </a:t>
            </a:r>
            <a:r>
              <a:rPr lang="ru-RU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экономического кризиса при исчерпании минерально-сырьевых ресурсов региона, основанного на их добыче, таких как уголь </a:t>
            </a:r>
            <a:r>
              <a:rPr lang="ru-RU" sz="1067">
                <a:solidFill>
                  <a:schemeClr val="tx1"/>
                </a:solidFill>
                <a:latin typeface="Century Gothic" panose="020B0502020202020204" pitchFamily="34" charset="0"/>
              </a:rPr>
              <a:t>и металл </a:t>
            </a:r>
            <a:r>
              <a:rPr lang="kk-KZ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; 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3) Снижение инвестиционной привлекательности региона в результате снижения инвестиционного потенциала региона</a:t>
            </a:r>
            <a:r>
              <a:rPr lang="kk-KZ" sz="1067" dirty="0">
                <a:solidFill>
                  <a:schemeClr val="tx1"/>
                </a:solidFill>
                <a:latin typeface="Century Gothic" panose="020B0502020202020204" pitchFamily="34" charset="0"/>
              </a:rPr>
              <a:t>;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803" y="173094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1264" y="4621033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83160" y="1704393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26166" y="4617745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6678" y="6495222"/>
            <a:ext cx="84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Управление стратегии и экономического развития Павлодарской области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Программа развития территории Павлодарской области 2011-2015гг., 2021-2025гг.</a:t>
            </a:r>
          </a:p>
          <a:p>
            <a:endParaRPr lang="ru-RU" sz="800" i="1" dirty="0">
              <a:latin typeface="Century Gothic" panose="020B0502020202020204" pitchFamily="34" charset="0"/>
            </a:endParaRPr>
          </a:p>
          <a:p>
            <a:endParaRPr lang="ru-RU" sz="800" i="1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31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16799</TotalTime>
  <Words>1174</Words>
  <Application>Microsoft Office PowerPoint</Application>
  <PresentationFormat>Широкоэкранный</PresentationFormat>
  <Paragraphs>132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Century Gothic</vt:lpstr>
      <vt:lpstr>Тема Office</vt:lpstr>
      <vt:lpstr>Презентация PowerPoint</vt:lpstr>
      <vt:lpstr>Павлодарская область</vt:lpstr>
      <vt:lpstr>Статистика вклада Павлодарской области в экономику страны</vt:lpstr>
      <vt:lpstr>Презентация PowerPoint</vt:lpstr>
      <vt:lpstr>Количество действующих субъектов МСБ</vt:lpstr>
      <vt:lpstr>Количество действующих субъектов МСБ и результаты поддержки Фонда</vt:lpstr>
      <vt:lpstr>Презентация PowerPoint</vt:lpstr>
      <vt:lpstr>Презентация PowerPoint</vt:lpstr>
      <vt:lpstr>Выводы по текущей ситуации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Алдияр Касымбек</cp:lastModifiedBy>
  <cp:revision>125</cp:revision>
  <dcterms:created xsi:type="dcterms:W3CDTF">2023-03-01T03:39:42Z</dcterms:created>
  <dcterms:modified xsi:type="dcterms:W3CDTF">2024-03-04T10:13:49Z</dcterms:modified>
</cp:coreProperties>
</file>